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77" r:id="rId5"/>
    <p:sldId id="265" r:id="rId6"/>
    <p:sldId id="259" r:id="rId7"/>
    <p:sldId id="264" r:id="rId8"/>
    <p:sldId id="260" r:id="rId9"/>
    <p:sldId id="262" r:id="rId10"/>
    <p:sldId id="272" r:id="rId11"/>
    <p:sldId id="273" r:id="rId12"/>
    <p:sldId id="274" r:id="rId13"/>
    <p:sldId id="261" r:id="rId14"/>
    <p:sldId id="270" r:id="rId15"/>
    <p:sldId id="266" r:id="rId16"/>
    <p:sldId id="275" r:id="rId17"/>
    <p:sldId id="268" r:id="rId18"/>
    <p:sldId id="267" r:id="rId19"/>
    <p:sldId id="276" r:id="rId20"/>
    <p:sldId id="269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>
        <p:scale>
          <a:sx n="76" d="100"/>
          <a:sy n="76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640326-EB9F-42BC-8A90-34E60CB4B030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41F214-A404-446A-B859-A3397C982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91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31747B-95F9-4F72-9479-AD265C0A09E0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EC97C8-973E-4890-BAE8-C9A1195A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092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7D5811-4A65-411F-810D-6A791EFC2E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7D59E5-F31B-44DB-9B07-645AC9A6CF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206BF2-2EA7-49BE-8FFF-F71ABB858C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C97C8-973E-4890-BAE8-C9A1195A9C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0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2F5C56-6A4C-4ED7-997A-7A0185338638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9B82C5-63DF-456A-97B2-C25D84732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7694-6F55-44CE-9CB8-F096A3424975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B3E5-0BF5-4695-9110-E6A55C176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5BB4-7D3D-43A8-83B1-EBF776CD8653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D0BA-DA36-4596-98F4-E09D487B4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1FBF-3A1F-45D6-A903-E458420C347D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7657-639E-4A40-8D2B-69DFBF3CD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516A50-4D95-4A26-92C4-F95463FDA9CB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A4FDF0-9C0F-41C1-AF07-EFADF2F7E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DD6482-8CF0-4AE7-9072-5A0A20CC98DC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76F229-254C-4452-AEEF-1C954FF9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05EFD2-B764-4A19-9347-7754EE26717E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72535E-F37D-4DB5-A077-E51DDAD59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5199-3E68-4134-A23E-B228A38636A8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6206-2E92-45CE-A5BA-445C430CB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E41FA-941C-4002-925E-84661A67CE08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FE9FC1-A688-49D8-98B2-EF7A63DB8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7C4D-400D-4A03-90A1-7C9E2ED6C497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0510-69B9-46EB-8CAD-154E2CBE7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10E632-8D1B-4E3A-9698-C0DD1A673D60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ABABCD-A053-49CC-99B8-93A4AF802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DEE15E0-B595-4524-97B9-F116B7F71BA6}" type="datetimeFigureOut">
              <a:rPr lang="en-US"/>
              <a:pPr>
                <a:defRPr/>
              </a:pPr>
              <a:t>8/28/2014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6680480-B6D9-4A85-8B52-4FF7985E3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7" r:id="rId7"/>
    <p:sldLayoutId id="2147483680" r:id="rId8"/>
    <p:sldLayoutId id="2147483688" r:id="rId9"/>
    <p:sldLayoutId id="2147483681" r:id="rId10"/>
    <p:sldLayoutId id="214748368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ps.org/weller" TargetMode="External"/><Relationship Id="rId2" Type="http://schemas.openxmlformats.org/officeDocument/2006/relationships/hyperlink" Target="Back%20to%20School%20Powerpoint%2012%2013.ppt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cps.org/domain/10466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Weller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3784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838200" y="5195888"/>
            <a:ext cx="7391400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latin typeface="Corbel" pitchFamily="34" charset="0"/>
              </a:rPr>
              <a:t>Welcome to First Grade!</a:t>
            </a:r>
          </a:p>
          <a:p>
            <a:pPr algn="ctr"/>
            <a:r>
              <a:rPr lang="en-US" sz="2800" dirty="0" smtClean="0">
                <a:latin typeface="Corbel" pitchFamily="34" charset="0"/>
              </a:rPr>
              <a:t>Miss Apwisch</a:t>
            </a:r>
            <a:endParaRPr lang="en-US" sz="2800" dirty="0">
              <a:latin typeface="Corbel" pitchFamily="34" charset="0"/>
            </a:endParaRPr>
          </a:p>
          <a:p>
            <a:pPr algn="ctr"/>
            <a:r>
              <a:rPr lang="en-US" sz="2800" dirty="0">
                <a:latin typeface="Corbel" pitchFamily="34" charset="0"/>
              </a:rPr>
              <a:t>Room </a:t>
            </a:r>
            <a:r>
              <a:rPr lang="en-US" sz="2800" dirty="0" smtClean="0">
                <a:latin typeface="Corbel" pitchFamily="34" charset="0"/>
              </a:rPr>
              <a:t> </a:t>
            </a:r>
            <a:r>
              <a:rPr lang="en-US" sz="2800" dirty="0">
                <a:latin typeface="Corbel" pitchFamily="34" charset="0"/>
              </a:rPr>
              <a:t>4</a:t>
            </a:r>
          </a:p>
          <a:p>
            <a:endParaRPr lang="en-US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448" y="5334000"/>
            <a:ext cx="1461202" cy="134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3" y="5570215"/>
            <a:ext cx="1119247" cy="12535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5562600"/>
            <a:ext cx="1384300" cy="115629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Grading &amp; Report Cards</a:t>
            </a:r>
            <a:endParaRPr lang="en-US" sz="66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143000"/>
            <a:ext cx="7620000" cy="5486400"/>
            <a:chOff x="609600" y="609600"/>
            <a:chExt cx="7620000" cy="5486400"/>
          </a:xfrm>
        </p:grpSpPr>
        <p:sp>
          <p:nvSpPr>
            <p:cNvPr id="4" name="Isosceles Triangle 3"/>
            <p:cNvSpPr/>
            <p:nvPr/>
          </p:nvSpPr>
          <p:spPr>
            <a:xfrm>
              <a:off x="609600" y="609600"/>
              <a:ext cx="7620000" cy="5486400"/>
            </a:xfrm>
            <a:prstGeom prst="triangle">
              <a:avLst/>
            </a:prstGeom>
            <a:solidFill>
              <a:srgbClr val="F380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066800" y="609600"/>
              <a:ext cx="6705600" cy="4800600"/>
            </a:xfrm>
            <a:prstGeom prst="triangle">
              <a:avLst/>
            </a:prstGeom>
            <a:solidFill>
              <a:srgbClr val="56D44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981200" y="609600"/>
              <a:ext cx="4876800" cy="35052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3733800" y="609600"/>
              <a:ext cx="1371600" cy="990600"/>
            </a:xfrm>
            <a:prstGeom prst="triangle">
              <a:avLst/>
            </a:prstGeom>
            <a:solidFill>
              <a:srgbClr val="298F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5029200" y="1447800"/>
            <a:ext cx="32004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u="sng" dirty="0" smtClean="0"/>
              <a:t>E</a:t>
            </a:r>
            <a:r>
              <a:rPr lang="en-US" sz="2400" dirty="0" smtClean="0"/>
              <a:t>xceeds  </a:t>
            </a:r>
          </a:p>
          <a:p>
            <a:pPr algn="ctr">
              <a:spcAft>
                <a:spcPts val="1800"/>
              </a:spcAft>
            </a:pPr>
            <a:r>
              <a:rPr lang="en-US" sz="1400" dirty="0" smtClean="0"/>
              <a:t>More Complex Concepts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2895600"/>
            <a:ext cx="3657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 – Learning Target</a:t>
            </a:r>
          </a:p>
          <a:p>
            <a:pPr algn="ctr"/>
            <a:r>
              <a:rPr lang="en-US" sz="3000" u="sng" dirty="0" smtClean="0">
                <a:solidFill>
                  <a:schemeClr val="bg1"/>
                </a:solidFill>
              </a:rPr>
              <a:t>M</a:t>
            </a:r>
            <a:r>
              <a:rPr lang="en-US" sz="3000" dirty="0" smtClean="0">
                <a:solidFill>
                  <a:schemeClr val="bg1"/>
                </a:solidFill>
              </a:rPr>
              <a:t>eets the Standard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47244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– Simpler Concepts, </a:t>
            </a:r>
            <a:r>
              <a:rPr lang="en-US" sz="3200" u="sng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rogressing Toward Standard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u="sng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uilding Blocks, Below Standard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152400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00600" y="1752600"/>
            <a:ext cx="9906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304800" y="302359"/>
            <a:ext cx="8686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Report Card and grading changes and procedures are a county-wide initiative. Weller is following these expectations.</a:t>
            </a:r>
          </a:p>
          <a:p>
            <a:endParaRPr lang="en-US" sz="28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All </a:t>
            </a:r>
            <a:r>
              <a:rPr lang="en-US" sz="2800" u="sng" dirty="0" smtClean="0">
                <a:latin typeface="Corbel" pitchFamily="34" charset="0"/>
              </a:rPr>
              <a:t>graded</a:t>
            </a:r>
            <a:r>
              <a:rPr lang="en-US" sz="2800" dirty="0" smtClean="0">
                <a:latin typeface="Corbel" pitchFamily="34" charset="0"/>
              </a:rPr>
              <a:t> papers will come home with a number and a letter grade. 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Example:   4 or 3.5 = E, 3 = M, 2 = P, 1 = B</a:t>
            </a:r>
          </a:p>
          <a:p>
            <a:pPr lvl="2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572000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However, </a:t>
            </a:r>
            <a:r>
              <a:rPr lang="en-US" sz="2800" u="sng" dirty="0" smtClean="0">
                <a:latin typeface="Corbel" pitchFamily="34" charset="0"/>
              </a:rPr>
              <a:t>not all </a:t>
            </a:r>
            <a:r>
              <a:rPr lang="en-US" sz="2800" dirty="0" smtClean="0">
                <a:latin typeface="Corbel" pitchFamily="34" charset="0"/>
              </a:rPr>
              <a:t>papers will be graded.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Center work = © - This is not a “C” grade.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√ or </a:t>
            </a:r>
            <a:r>
              <a:rPr lang="en-US" sz="2800" dirty="0" smtClean="0">
                <a:latin typeface="Corbel" pitchFamily="34" charset="0"/>
                <a:sym typeface="Wingdings" pitchFamily="2" charset="2"/>
              </a:rPr>
              <a:t> = I have reviewed the paper, but not taken a grade.</a:t>
            </a:r>
            <a:endParaRPr lang="en-US" sz="2800" dirty="0" smtClean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Clarity</a:t>
            </a:r>
            <a:endParaRPr lang="en-US" sz="66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52400" y="1219200"/>
            <a:ext cx="8686800" cy="8710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Secure, web-based program to view grades</a:t>
            </a:r>
          </a:p>
          <a:p>
            <a:endParaRPr lang="en-US" sz="28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Grades will be input at least every 10 working days, maybe more frequently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If you requested a password, they should be mailed home soon.</a:t>
            </a:r>
          </a:p>
          <a:p>
            <a:endParaRPr lang="en-US" sz="28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To request a password to access the parent portal, contact the office.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FFFF00"/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Corbel" pitchFamily="34" charset="0"/>
              </a:rPr>
              <a:t>Grades will be available to view in October.     </a:t>
            </a:r>
          </a:p>
          <a:p>
            <a:pPr lvl="2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5410200"/>
            <a:ext cx="1219200" cy="112324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Homework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57200" y="1371600"/>
            <a:ext cx="8382000" cy="871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Sent home on Monday in Homework folder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Due on Friday in the Homework folder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Reading log: 10 minutes of reading every night.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Word Study Activities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Math Activity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Language Arts Activity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Science or Social Studies Activity</a:t>
            </a:r>
          </a:p>
          <a:p>
            <a:endParaRPr lang="en-US" sz="2800" dirty="0" smtClean="0">
              <a:latin typeface="Corbel" pitchFamily="34" charset="0"/>
            </a:endParaRPr>
          </a:p>
          <a:p>
            <a:pPr algn="ctr"/>
            <a:r>
              <a:rPr lang="en-US" sz="2800" dirty="0" smtClean="0">
                <a:solidFill>
                  <a:srgbClr val="FFFF00"/>
                </a:solidFill>
                <a:latin typeface="Corbel" pitchFamily="34" charset="0"/>
              </a:rPr>
              <a:t>Will not start until the first week of October!</a:t>
            </a:r>
          </a:p>
          <a:p>
            <a:r>
              <a:rPr lang="en-US" sz="2800" dirty="0" smtClean="0">
                <a:latin typeface="Corbel" pitchFamily="34" charset="0"/>
              </a:rPr>
              <a:t>Homework should not take more than 20-30 minutes per night</a:t>
            </a:r>
          </a:p>
          <a:p>
            <a:pPr lvl="1">
              <a:buFont typeface="Wingdings" pitchFamily="2" charset="2"/>
              <a:buChar char="ü"/>
            </a:pPr>
            <a:r>
              <a:rPr lang="en-US" sz="2800" dirty="0" smtClean="0">
                <a:latin typeface="Corbel" pitchFamily="34" charset="0"/>
              </a:rPr>
              <a:t> Extension Activities – optional </a:t>
            </a: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173" y="5734756"/>
            <a:ext cx="1219200" cy="11232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Star Student</a:t>
            </a:r>
            <a:endParaRPr lang="en-US" sz="66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457200" y="1981200"/>
            <a:ext cx="8458200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000" dirty="0" smtClean="0">
              <a:latin typeface="Corbel" pitchFamily="34" charset="0"/>
            </a:endParaRPr>
          </a:p>
          <a:p>
            <a:r>
              <a:rPr lang="en-US" sz="2800" dirty="0" smtClean="0">
                <a:latin typeface="Corbel" pitchFamily="34" charset="0"/>
              </a:rPr>
              <a:t>Mon: Students share their “All About Me” Poster.</a:t>
            </a:r>
            <a:endParaRPr lang="en-US" sz="2800" dirty="0">
              <a:latin typeface="Corbel" pitchFamily="34" charset="0"/>
            </a:endParaRPr>
          </a:p>
          <a:p>
            <a:r>
              <a:rPr lang="en-US" sz="2800" dirty="0" smtClean="0">
                <a:latin typeface="Corbel" pitchFamily="34" charset="0"/>
              </a:rPr>
              <a:t>Tues- Thurs: Share an item with the class</a:t>
            </a:r>
            <a:r>
              <a:rPr lang="en-US" sz="2800" dirty="0">
                <a:latin typeface="Corbel" pitchFamily="34" charset="0"/>
              </a:rPr>
              <a:t>. Students can bring can bring a favorite book from home to share with </a:t>
            </a:r>
            <a:r>
              <a:rPr lang="en-US" sz="2800" dirty="0" smtClean="0">
                <a:latin typeface="Corbel" pitchFamily="34" charset="0"/>
              </a:rPr>
              <a:t>class any day between Tuesday and Thursday.</a:t>
            </a:r>
            <a:endParaRPr lang="en-US" sz="2800" dirty="0">
              <a:latin typeface="Corbel" pitchFamily="34" charset="0"/>
            </a:endParaRPr>
          </a:p>
          <a:p>
            <a:r>
              <a:rPr lang="en-US" sz="2800" dirty="0" smtClean="0">
                <a:latin typeface="Corbel" pitchFamily="34" charset="0"/>
              </a:rPr>
              <a:t>Fri</a:t>
            </a:r>
            <a:r>
              <a:rPr lang="en-US" sz="2800" dirty="0" smtClean="0">
                <a:latin typeface="Corbel" pitchFamily="34" charset="0"/>
              </a:rPr>
              <a:t>: Students share their entry in the Duke </a:t>
            </a:r>
            <a:r>
              <a:rPr lang="en-US" sz="2800" smtClean="0">
                <a:latin typeface="Corbel" pitchFamily="34" charset="0"/>
              </a:rPr>
              <a:t>Dog Diary. </a:t>
            </a:r>
            <a:r>
              <a:rPr lang="en-US" sz="2800" dirty="0" smtClean="0">
                <a:latin typeface="Corbel" pitchFamily="34" charset="0"/>
              </a:rPr>
              <a:t>Mom </a:t>
            </a:r>
            <a:r>
              <a:rPr lang="en-US" sz="2800" dirty="0" smtClean="0">
                <a:latin typeface="Corbel" pitchFamily="34" charset="0"/>
              </a:rPr>
              <a:t>and Dad Invited to Lunch.</a:t>
            </a:r>
            <a:endParaRPr lang="en-US" sz="2800" dirty="0">
              <a:latin typeface="Corbel" pitchFamily="34" charset="0"/>
            </a:endParaRPr>
          </a:p>
          <a:p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5562600"/>
            <a:ext cx="1240643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“Cheetah Chat” Folders</a:t>
            </a:r>
            <a:endParaRPr lang="en-US" sz="66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81000" y="1219200"/>
            <a:ext cx="8077200" cy="82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orbel" pitchFamily="34" charset="0"/>
              </a:rPr>
              <a:t>Come home everyday – PLEASE return everyday!</a:t>
            </a:r>
            <a:endParaRPr lang="en-US" sz="2800" dirty="0">
              <a:solidFill>
                <a:srgbClr val="FFFF00"/>
              </a:solidFill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Time sensitive papers will come home daily.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Other papers from </a:t>
            </a:r>
            <a:r>
              <a:rPr lang="en-US" sz="2800" dirty="0">
                <a:latin typeface="Corbel" pitchFamily="34" charset="0"/>
              </a:rPr>
              <a:t>the week come </a:t>
            </a:r>
            <a:r>
              <a:rPr lang="en-US" sz="2800" dirty="0" smtClean="0">
                <a:latin typeface="Corbel" pitchFamily="34" charset="0"/>
              </a:rPr>
              <a:t>home on Friday.</a:t>
            </a:r>
            <a:endParaRPr lang="en-US" sz="2800" dirty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Please put all notes </a:t>
            </a:r>
            <a:r>
              <a:rPr lang="en-US" sz="2800" dirty="0">
                <a:latin typeface="Corbel" pitchFamily="34" charset="0"/>
              </a:rPr>
              <a:t>to </a:t>
            </a:r>
            <a:r>
              <a:rPr lang="en-US" sz="2800" dirty="0" smtClean="0">
                <a:latin typeface="Corbel" pitchFamily="34" charset="0"/>
              </a:rPr>
              <a:t>Miss Apwisch, the </a:t>
            </a:r>
            <a:r>
              <a:rPr lang="en-US" sz="2800" dirty="0">
                <a:latin typeface="Corbel" pitchFamily="34" charset="0"/>
              </a:rPr>
              <a:t>Office, </a:t>
            </a:r>
            <a:r>
              <a:rPr lang="en-US" sz="2800" dirty="0" smtClean="0">
                <a:latin typeface="Corbel" pitchFamily="34" charset="0"/>
              </a:rPr>
              <a:t>the PTO, etc. in </a:t>
            </a:r>
            <a:r>
              <a:rPr lang="en-US" sz="2800" dirty="0">
                <a:latin typeface="Corbel" pitchFamily="34" charset="0"/>
              </a:rPr>
              <a:t>the </a:t>
            </a:r>
            <a:r>
              <a:rPr lang="en-US" sz="2800" dirty="0" smtClean="0">
                <a:latin typeface="Corbel" pitchFamily="34" charset="0"/>
              </a:rPr>
              <a:t>folder</a:t>
            </a:r>
            <a:endParaRPr lang="en-US" sz="2800" i="1" dirty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Lunch Money can be sent in folder </a:t>
            </a:r>
            <a:r>
              <a:rPr lang="en-US" sz="2800" dirty="0" smtClean="0">
                <a:latin typeface="Corbel" pitchFamily="34" charset="0"/>
              </a:rPr>
              <a:t>. Lunch = $3.00 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>
                <a:latin typeface="Corbel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orbel" pitchFamily="34" charset="0"/>
              </a:rPr>
              <a:t>When </a:t>
            </a:r>
            <a:r>
              <a:rPr lang="en-US" sz="2800" dirty="0">
                <a:solidFill>
                  <a:srgbClr val="FFFF00"/>
                </a:solidFill>
                <a:latin typeface="Corbel" pitchFamily="34" charset="0"/>
              </a:rPr>
              <a:t>sending cash </a:t>
            </a:r>
            <a:r>
              <a:rPr lang="en-US" sz="2800" dirty="0" smtClean="0">
                <a:solidFill>
                  <a:srgbClr val="FFFF00"/>
                </a:solidFill>
                <a:latin typeface="Corbel" pitchFamily="34" charset="0"/>
              </a:rPr>
              <a:t>or checks, please include your student’s name and lunch number</a:t>
            </a: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>
                <a:latin typeface="Corbel" pitchFamily="34" charset="0"/>
              </a:rPr>
              <a:t> Online payments at Café Prepay: </a:t>
            </a:r>
            <a:r>
              <a:rPr lang="en-US" sz="2800" dirty="0" smtClean="0">
                <a:solidFill>
                  <a:srgbClr val="0000FF"/>
                </a:solidFill>
                <a:latin typeface="Corbel" pitchFamily="34" charset="0"/>
                <a:hlinkClick r:id="rId2" action="ppaction://hlinkpres?slideindex=1&amp;slidetitle="/>
              </a:rPr>
              <a:t>http://www.pay4lunch.com/cafeprepay.aspx </a:t>
            </a:r>
            <a:endParaRPr lang="en-US" sz="2800" dirty="0" smtClean="0">
              <a:solidFill>
                <a:srgbClr val="0000FF"/>
              </a:solidFill>
              <a:latin typeface="Corbel" pitchFamily="34" charset="0"/>
            </a:endParaRPr>
          </a:p>
          <a:p>
            <a:pPr lvl="2">
              <a:buFont typeface="Courier New" pitchFamily="49" charset="0"/>
              <a:buChar char="o"/>
            </a:pPr>
            <a:r>
              <a:rPr lang="en-US" sz="2800" dirty="0" smtClean="0">
                <a:latin typeface="Corbel" pitchFamily="34" charset="0"/>
              </a:rPr>
              <a:t>Lunch Menus: Link is on </a:t>
            </a:r>
            <a:r>
              <a:rPr lang="en-US" sz="2800" dirty="0" err="1" smtClean="0">
                <a:latin typeface="Corbel" pitchFamily="34" charset="0"/>
              </a:rPr>
              <a:t>Steuart</a:t>
            </a:r>
            <a:r>
              <a:rPr lang="en-US" sz="2800" dirty="0" smtClean="0">
                <a:latin typeface="Corbel" pitchFamily="34" charset="0"/>
              </a:rPr>
              <a:t> Weller homepage: </a:t>
            </a:r>
            <a:r>
              <a:rPr lang="en-US" sz="2800" dirty="0" smtClean="0">
                <a:latin typeface="Corbel" pitchFamily="34" charset="0"/>
                <a:hlinkClick r:id="rId3"/>
              </a:rPr>
              <a:t>http://www.lcps.org/weller</a:t>
            </a:r>
            <a:r>
              <a:rPr lang="en-US" sz="2800" dirty="0" smtClean="0">
                <a:latin typeface="Corbel" pitchFamily="34" charset="0"/>
              </a:rPr>
              <a:t> </a:t>
            </a:r>
          </a:p>
          <a:p>
            <a:endParaRPr lang="en-US" sz="2800" dirty="0" smtClean="0">
              <a:latin typeface="Corbel" pitchFamily="34" charset="0"/>
            </a:endParaRPr>
          </a:p>
          <a:p>
            <a:endParaRPr lang="en-US" sz="2800" dirty="0" smtClean="0">
              <a:latin typeface="Corbel" pitchFamily="34" charset="0"/>
            </a:endParaRPr>
          </a:p>
          <a:p>
            <a:endParaRPr lang="en-US" sz="2800" dirty="0">
              <a:latin typeface="Corbel" pitchFamily="34" charset="0"/>
            </a:endParaRPr>
          </a:p>
          <a:p>
            <a:endParaRPr lang="en-US" sz="2800" dirty="0">
              <a:latin typeface="Corbel" pitchFamily="34" charset="0"/>
            </a:endParaRPr>
          </a:p>
          <a:p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5651853"/>
            <a:ext cx="1295400" cy="11934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/>
        </p:nvSpPr>
        <p:spPr bwMode="auto">
          <a:xfrm>
            <a:off x="685800" y="1143000"/>
            <a:ext cx="7620000" cy="723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Supports  &amp; Funds Awesome Activities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Student Assemblies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 Student/Teacher Activities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Classroom Supplies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Technology Programs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Learning Resources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Scholarship Students</a:t>
            </a:r>
          </a:p>
          <a:p>
            <a:pPr lvl="1"/>
            <a:endParaRPr lang="en-US" sz="2400" dirty="0" smtClean="0">
              <a:latin typeface="Corbel" pitchFamily="34" charset="0"/>
            </a:endParaRPr>
          </a:p>
          <a:p>
            <a:pPr lvl="1"/>
            <a:r>
              <a:rPr lang="en-US" sz="2400" dirty="0" smtClean="0">
                <a:latin typeface="Corbel" pitchFamily="34" charset="0"/>
              </a:rPr>
              <a:t>PTO Website: </a:t>
            </a:r>
          </a:p>
          <a:p>
            <a:pPr lvl="1"/>
            <a:r>
              <a:rPr lang="en-US" sz="2400" dirty="0" smtClean="0">
                <a:latin typeface="Corbel" pitchFamily="34" charset="0"/>
                <a:hlinkClick r:id="rId2"/>
              </a:rPr>
              <a:t>http://www.lcps.org/domain/10466</a:t>
            </a:r>
            <a:r>
              <a:rPr lang="en-US" sz="2400" dirty="0" smtClean="0">
                <a:latin typeface="Corbel" pitchFamily="34" charset="0"/>
              </a:rPr>
              <a:t> </a:t>
            </a:r>
          </a:p>
          <a:p>
            <a:pPr lvl="1"/>
            <a:endParaRPr lang="en-US" sz="2400" dirty="0" smtClean="0">
              <a:latin typeface="Corbel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latin typeface="Corbel" pitchFamily="34" charset="0"/>
            </a:endParaRPr>
          </a:p>
          <a:p>
            <a:pPr algn="ctr"/>
            <a:r>
              <a:rPr lang="en-US" sz="4000" dirty="0" smtClean="0">
                <a:solidFill>
                  <a:srgbClr val="FFFF00"/>
                </a:solidFill>
                <a:latin typeface="Corbel" pitchFamily="34" charset="0"/>
              </a:rPr>
              <a:t>JOIN TODAY! </a:t>
            </a:r>
          </a:p>
          <a:p>
            <a:endParaRPr lang="en-US" sz="2400" dirty="0">
              <a:latin typeface="Corbel" pitchFamily="34" charset="0"/>
            </a:endParaRPr>
          </a:p>
          <a:p>
            <a:endParaRPr lang="en-US" sz="2800" dirty="0">
              <a:latin typeface="Corbel" pitchFamily="34" charset="0"/>
            </a:endParaRPr>
          </a:p>
          <a:p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PTO </a:t>
            </a:r>
            <a:endParaRPr lang="en-US" sz="66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"/>
            <a:ext cx="1676400" cy="15444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Miscellaneous 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914400" y="1066800"/>
            <a:ext cx="7620000" cy="7848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rbel" pitchFamily="34" charset="0"/>
              </a:rPr>
              <a:t>First Day Packets – If you haven’t returned forms, please return forms as soon as possible!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 Yearbooks: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rbel" pitchFamily="34" charset="0"/>
              </a:rPr>
              <a:t>Order forms come home or online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rbel" pitchFamily="34" charset="0"/>
              </a:rPr>
              <a:t>Delivered in Spring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rbel" pitchFamily="34" charset="0"/>
              </a:rPr>
              <a:t>Awesome memory book for your child!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Change in Dismissal: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rbel" pitchFamily="34" charset="0"/>
              </a:rPr>
              <a:t> Please always write a note or call the office </a:t>
            </a:r>
            <a:r>
              <a:rPr lang="en-US" sz="1200" dirty="0" smtClean="0">
                <a:latin typeface="Corbel" pitchFamily="34" charset="0"/>
              </a:rPr>
              <a:t>(if needed mid-day).</a:t>
            </a:r>
            <a:endParaRPr lang="en-US" sz="1200" dirty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Corbel" pitchFamily="34" charset="0"/>
              </a:rPr>
              <a:t> Birthdays :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Corbel" pitchFamily="34" charset="0"/>
              </a:rPr>
              <a:t> I am only permitted to pass out invitations if there is one for every child in our </a:t>
            </a:r>
            <a:r>
              <a:rPr lang="en-US" sz="2400" dirty="0" smtClean="0">
                <a:latin typeface="Corbel" pitchFamily="34" charset="0"/>
              </a:rPr>
              <a:t>class.</a:t>
            </a:r>
            <a:endParaRPr lang="en-US" sz="2400" dirty="0">
              <a:latin typeface="Corbel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dirty="0" smtClean="0">
                <a:latin typeface="Corbel" pitchFamily="34" charset="0"/>
              </a:rPr>
              <a:t>Only </a:t>
            </a:r>
            <a:r>
              <a:rPr lang="en-US" sz="2400" u="sng" dirty="0" smtClean="0">
                <a:latin typeface="Corbel" pitchFamily="34" charset="0"/>
              </a:rPr>
              <a:t>non-food</a:t>
            </a:r>
            <a:r>
              <a:rPr lang="en-US" sz="2400" dirty="0" smtClean="0">
                <a:latin typeface="Corbel" pitchFamily="34" charset="0"/>
              </a:rPr>
              <a:t> treats will  be allowed at school: NO CUPCAKES. </a:t>
            </a:r>
            <a:endParaRPr lang="en-US" sz="2400" dirty="0">
              <a:latin typeface="Corbel" pitchFamily="34" charset="0"/>
            </a:endParaRPr>
          </a:p>
          <a:p>
            <a:pPr lvl="2">
              <a:buFont typeface="Arial" charset="0"/>
              <a:buChar char="•"/>
            </a:pPr>
            <a:r>
              <a:rPr lang="en-US" sz="2800" dirty="0" smtClean="0">
                <a:latin typeface="Corbel" pitchFamily="34" charset="0"/>
              </a:rPr>
              <a:t>Book option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 </a:t>
            </a:r>
            <a:r>
              <a:rPr lang="en-US" sz="2400" dirty="0" smtClean="0">
                <a:latin typeface="Corbel" pitchFamily="34" charset="0"/>
              </a:rPr>
              <a:t>Toys are not permitted at school .</a:t>
            </a:r>
          </a:p>
          <a:p>
            <a:endParaRPr lang="en-US" sz="2400" dirty="0">
              <a:latin typeface="Corbel" pitchFamily="34" charset="0"/>
            </a:endParaRPr>
          </a:p>
          <a:p>
            <a:endParaRPr lang="en-US" sz="2800" dirty="0">
              <a:latin typeface="Corbel" pitchFamily="34" charset="0"/>
            </a:endParaRPr>
          </a:p>
          <a:p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176" y="1"/>
            <a:ext cx="1075224" cy="99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Wish List 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838200" y="1295400"/>
            <a:ext cx="7620000" cy="655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  <a:latin typeface="Corbel" pitchFamily="34" charset="0"/>
                <a:sym typeface="Wingdings" pitchFamily="2" charset="2"/>
              </a:rPr>
              <a:t>playground balls, jump ropes, chalk, bubbles, etc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gently used (or new) books  </a:t>
            </a:r>
            <a:r>
              <a:rPr lang="en-US" sz="2800" dirty="0">
                <a:latin typeface="Corbel" pitchFamily="34" charset="0"/>
              </a:rPr>
              <a:t>for our class library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board games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puzzles (up to 100 pieces</a:t>
            </a:r>
            <a:r>
              <a:rPr lang="en-US" sz="2800" dirty="0" smtClean="0">
                <a:latin typeface="Corbe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glue sticks  </a:t>
            </a:r>
            <a:r>
              <a:rPr lang="en-US" sz="2800" dirty="0" smtClean="0">
                <a:solidFill>
                  <a:srgbClr val="FFFF00"/>
                </a:solidFill>
                <a:latin typeface="Corbel" pitchFamily="34" charset="0"/>
              </a:rPr>
              <a:t>LOTS OF THEM </a:t>
            </a:r>
            <a:r>
              <a:rPr lang="en-US" sz="2800" dirty="0" smtClean="0">
                <a:latin typeface="Corbel" pitchFamily="34" charset="0"/>
                <a:sym typeface="Wingdings" pitchFamily="2" charset="2"/>
              </a:rPr>
              <a:t>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 crayons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 stickers (all shapes and sizes)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 lunch sized brown paper bags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Paper plates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Toothpicks (non-colored)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Q-tips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Baby </a:t>
            </a:r>
            <a:r>
              <a:rPr lang="en-US" sz="2800" dirty="0" err="1" smtClean="0">
                <a:latin typeface="Corbel" pitchFamily="34" charset="0"/>
                <a:sym typeface="Wingdings" pitchFamily="2" charset="2"/>
              </a:rPr>
              <a:t>scoks</a:t>
            </a:r>
            <a:endParaRPr lang="en-US" sz="2800" dirty="0" smtClean="0">
              <a:latin typeface="Corbe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5334000"/>
            <a:ext cx="1461202" cy="1346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6622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Volunteers</a:t>
            </a:r>
            <a:endParaRPr lang="en-US" sz="66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838200" y="1066800"/>
            <a:ext cx="7620000" cy="655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Room Parent</a:t>
            </a:r>
            <a:endParaRPr lang="en-US" sz="2800" dirty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Word Study Wizard</a:t>
            </a:r>
            <a:endParaRPr lang="en-US" sz="2800" dirty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Homework Stuffer</a:t>
            </a:r>
            <a:endParaRPr lang="en-US" sz="2800" dirty="0" smtClean="0">
              <a:latin typeface="Corbe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 Work at Home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Copy Parent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Pencil Sharpener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Game Expert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Sunshine Math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Small Group parent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Scholastic Parent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  <a:sym typeface="Wingdings" pitchFamily="2" charset="2"/>
              </a:rPr>
              <a:t>PTO Parent</a:t>
            </a:r>
          </a:p>
          <a:p>
            <a:pPr>
              <a:buFont typeface="Wingdings" pitchFamily="2" charset="2"/>
              <a:buChar char="§"/>
            </a:pPr>
            <a:r>
              <a:rPr lang="en-US" sz="2800" smtClean="0">
                <a:latin typeface="Corbel" pitchFamily="34" charset="0"/>
                <a:sym typeface="Wingdings" pitchFamily="2" charset="2"/>
              </a:rPr>
              <a:t>Library Parent</a:t>
            </a:r>
            <a:endParaRPr lang="en-US" sz="2800" dirty="0" smtClean="0">
              <a:latin typeface="Corbel" pitchFamily="34" charset="0"/>
              <a:sym typeface="Wingdings" pitchFamily="2" charset="2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  <a:p>
            <a:pPr lvl="1"/>
            <a:endParaRPr lang="en-US" sz="28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4876800"/>
            <a:ext cx="137160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471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0"/>
            <a:ext cx="666855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Weekly Schedule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57200" y="1225688"/>
            <a:ext cx="3581400" cy="56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>
                <a:latin typeface="Corbel" pitchFamily="34" charset="0"/>
              </a:rPr>
              <a:t>Monday</a:t>
            </a:r>
          </a:p>
          <a:p>
            <a:r>
              <a:rPr lang="en-US" dirty="0" smtClean="0">
                <a:latin typeface="Corbel" pitchFamily="34" charset="0"/>
              </a:rPr>
              <a:t>P.E.:   11:00-11:30</a:t>
            </a:r>
          </a:p>
          <a:p>
            <a:r>
              <a:rPr lang="en-US" dirty="0">
                <a:latin typeface="Corbel" pitchFamily="34" charset="0"/>
              </a:rPr>
              <a:t>Computer: 2:00 – 2:30</a:t>
            </a:r>
          </a:p>
          <a:p>
            <a:endParaRPr lang="en-US" dirty="0">
              <a:latin typeface="Corbel" pitchFamily="34" charset="0"/>
            </a:endParaRPr>
          </a:p>
          <a:p>
            <a:r>
              <a:rPr lang="en-US" u="sng" dirty="0" smtClean="0">
                <a:latin typeface="Corbel" pitchFamily="34" charset="0"/>
              </a:rPr>
              <a:t>Tuesday</a:t>
            </a:r>
          </a:p>
          <a:p>
            <a:r>
              <a:rPr lang="en-US" dirty="0">
                <a:latin typeface="Corbel" pitchFamily="34" charset="0"/>
              </a:rPr>
              <a:t>SEARCH: 8:15 – 9:00 ( B weeks</a:t>
            </a:r>
            <a:r>
              <a:rPr lang="en-US" dirty="0" smtClean="0">
                <a:latin typeface="Corbel" pitchFamily="34" charset="0"/>
              </a:rPr>
              <a:t>)</a:t>
            </a:r>
            <a:endParaRPr lang="en-US" u="sng" dirty="0">
              <a:latin typeface="Corbel" pitchFamily="34" charset="0"/>
            </a:endParaRPr>
          </a:p>
          <a:p>
            <a:r>
              <a:rPr lang="en-US" dirty="0" smtClean="0">
                <a:latin typeface="Corbel" pitchFamily="34" charset="0"/>
              </a:rPr>
              <a:t>P.E.: 11:00-11:30</a:t>
            </a:r>
            <a:endParaRPr lang="en-US" sz="1200" dirty="0">
              <a:latin typeface="Corbel" pitchFamily="34" charset="0"/>
            </a:endParaRPr>
          </a:p>
          <a:p>
            <a:endParaRPr lang="en-US" u="sng" dirty="0">
              <a:latin typeface="Corbel" pitchFamily="34" charset="0"/>
            </a:endParaRPr>
          </a:p>
          <a:p>
            <a:r>
              <a:rPr lang="en-US" u="sng" dirty="0">
                <a:latin typeface="Corbel" pitchFamily="34" charset="0"/>
              </a:rPr>
              <a:t>Wednesday</a:t>
            </a:r>
          </a:p>
          <a:p>
            <a:r>
              <a:rPr lang="en-US" dirty="0" smtClean="0">
                <a:latin typeface="Corbel" pitchFamily="34" charset="0"/>
              </a:rPr>
              <a:t>Music: 10:00-10:30</a:t>
            </a:r>
          </a:p>
          <a:p>
            <a:r>
              <a:rPr lang="en-US" dirty="0" smtClean="0">
                <a:latin typeface="Corbel" pitchFamily="34" charset="0"/>
              </a:rPr>
              <a:t>P.E.: 10:30-11:</a:t>
            </a:r>
            <a:r>
              <a:rPr lang="en-US" dirty="0">
                <a:latin typeface="Corbel" pitchFamily="34" charset="0"/>
              </a:rPr>
              <a:t>0</a:t>
            </a:r>
            <a:r>
              <a:rPr lang="en-US" dirty="0" smtClean="0">
                <a:latin typeface="Corbel" pitchFamily="34" charset="0"/>
              </a:rPr>
              <a:t>0</a:t>
            </a:r>
            <a:endParaRPr lang="en-US" dirty="0">
              <a:latin typeface="Corbel" pitchFamily="34" charset="0"/>
            </a:endParaRPr>
          </a:p>
          <a:p>
            <a:endParaRPr lang="en-US" dirty="0">
              <a:latin typeface="Corbel" pitchFamily="34" charset="0"/>
            </a:endParaRPr>
          </a:p>
          <a:p>
            <a:r>
              <a:rPr lang="en-US" u="sng" dirty="0">
                <a:latin typeface="Corbel" pitchFamily="34" charset="0"/>
              </a:rPr>
              <a:t>Thursday </a:t>
            </a:r>
          </a:p>
          <a:p>
            <a:r>
              <a:rPr lang="en-US" dirty="0" smtClean="0">
                <a:latin typeface="Corbel" pitchFamily="34" charset="0"/>
              </a:rPr>
              <a:t>Art: 11:30-12:15</a:t>
            </a:r>
            <a:endParaRPr lang="en-US" dirty="0">
              <a:latin typeface="Corbel" pitchFamily="34" charset="0"/>
            </a:endParaRPr>
          </a:p>
          <a:p>
            <a:endParaRPr lang="en-US" dirty="0" smtClean="0">
              <a:latin typeface="Corbel" pitchFamily="34" charset="0"/>
            </a:endParaRPr>
          </a:p>
          <a:p>
            <a:endParaRPr lang="en-US" dirty="0" smtClean="0">
              <a:latin typeface="Corbel" pitchFamily="34" charset="0"/>
            </a:endParaRPr>
          </a:p>
          <a:p>
            <a:r>
              <a:rPr lang="en-US" dirty="0" smtClean="0">
                <a:latin typeface="Corbel" pitchFamily="34" charset="0"/>
              </a:rPr>
              <a:t> </a:t>
            </a:r>
            <a:endParaRPr lang="en-US" sz="1100" dirty="0" smtClean="0">
              <a:latin typeface="Corbel" pitchFamily="34" charset="0"/>
            </a:endParaRPr>
          </a:p>
          <a:p>
            <a:endParaRPr lang="en-US" dirty="0" smtClean="0">
              <a:latin typeface="Corbel" pitchFamily="34" charset="0"/>
            </a:endParaRPr>
          </a:p>
          <a:p>
            <a:endParaRPr lang="en-US" dirty="0" smtClean="0">
              <a:latin typeface="Corbel" pitchFamily="34" charset="0"/>
            </a:endParaRPr>
          </a:p>
          <a:p>
            <a:endParaRPr lang="en-US" dirty="0"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219200"/>
            <a:ext cx="4953000" cy="4924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/>
              <a:t>Friday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Music: 10</a:t>
            </a:r>
            <a:r>
              <a:rPr lang="en-US" dirty="0" smtClean="0"/>
              <a:t>:30</a:t>
            </a:r>
            <a:r>
              <a:rPr lang="en-US" dirty="0"/>
              <a:t>-</a:t>
            </a:r>
            <a:r>
              <a:rPr lang="en-US" dirty="0" smtClean="0"/>
              <a:t>11:</a:t>
            </a:r>
            <a:r>
              <a:rPr lang="en-US" dirty="0"/>
              <a:t>0</a:t>
            </a:r>
            <a:r>
              <a:rPr lang="en-US" dirty="0" smtClean="0"/>
              <a:t>0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Library: 11:00-11:30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/>
              <a:t>EVERYDAY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/>
              <a:t> Power 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/>
              <a:t>Pathways – Literacy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/>
              <a:t>Word Study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/>
              <a:t> Math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/>
              <a:t> Science or Social Studies – </a:t>
            </a:r>
            <a:r>
              <a:rPr lang="en-US" dirty="0" smtClean="0"/>
              <a:t>alternating </a:t>
            </a:r>
            <a:r>
              <a:rPr lang="en-US" dirty="0"/>
              <a:t>units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/>
              <a:t> Lunch: 12:15- 12:45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dirty="0"/>
              <a:t> Recess: 1:00 – 1:15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1816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***Appropriate dress and shoes for PE days are required.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5181600"/>
            <a:ext cx="1524000" cy="14040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Thank you for coming!</a:t>
            </a:r>
            <a:endParaRPr lang="en-US" sz="66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21507" name="Picture 2" descr="cheetah babi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772400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Routines and Procedures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609600" y="1371601"/>
            <a:ext cx="6705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orbel" pitchFamily="34" charset="0"/>
              </a:rPr>
              <a:t>Snacks </a:t>
            </a:r>
            <a:r>
              <a:rPr lang="en-US" sz="2800" dirty="0">
                <a:latin typeface="Corbel" pitchFamily="34" charset="0"/>
              </a:rPr>
              <a:t>– </a:t>
            </a:r>
            <a:r>
              <a:rPr lang="en-US" sz="2800" dirty="0" smtClean="0">
                <a:latin typeface="Corbel" pitchFamily="34" charset="0"/>
              </a:rPr>
              <a:t> 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orbel" pitchFamily="34" charset="0"/>
              </a:rPr>
              <a:t>Allergies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FF00"/>
                </a:solidFill>
                <a:latin typeface="Corbel" pitchFamily="34" charset="0"/>
              </a:rPr>
              <a:t> Healthy please!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  <a:latin typeface="Corbel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Corbel" pitchFamily="34" charset="0"/>
              </a:rPr>
              <a:t>Water </a:t>
            </a:r>
            <a:r>
              <a:rPr lang="en-US" sz="1600" dirty="0">
                <a:solidFill>
                  <a:srgbClr val="FFFF00"/>
                </a:solidFill>
                <a:latin typeface="Corbel" pitchFamily="34" charset="0"/>
              </a:rPr>
              <a:t>Bottles </a:t>
            </a:r>
            <a:r>
              <a:rPr lang="en-US" sz="1600" dirty="0" smtClean="0">
                <a:solidFill>
                  <a:srgbClr val="FFFF00"/>
                </a:solidFill>
                <a:latin typeface="Corbel" pitchFamily="34" charset="0"/>
              </a:rPr>
              <a:t>allowed – No juice please</a:t>
            </a:r>
          </a:p>
          <a:p>
            <a:pPr lvl="3"/>
            <a:endParaRPr lang="en-US" sz="16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orbel" pitchFamily="34" charset="0"/>
              </a:rPr>
              <a:t> </a:t>
            </a:r>
            <a:r>
              <a:rPr lang="en-US" sz="2800" dirty="0">
                <a:latin typeface="Corbel" pitchFamily="34" charset="0"/>
              </a:rPr>
              <a:t>Daily Schedule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latin typeface="Corbel" pitchFamily="34" charset="0"/>
              </a:rPr>
              <a:t> Posted on board </a:t>
            </a:r>
            <a:r>
              <a:rPr lang="en-US" sz="2800" dirty="0" smtClean="0">
                <a:latin typeface="Corbel" pitchFamily="34" charset="0"/>
              </a:rPr>
              <a:t>everyday</a:t>
            </a:r>
          </a:p>
          <a:p>
            <a:pPr lvl="1"/>
            <a:endParaRPr lang="en-US" sz="1600" dirty="0">
              <a:latin typeface="Corbe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Corbel" pitchFamily="34" charset="0"/>
              </a:rPr>
              <a:t>Job </a:t>
            </a:r>
            <a:r>
              <a:rPr lang="en-US" sz="2800" dirty="0">
                <a:latin typeface="Corbel" pitchFamily="34" charset="0"/>
              </a:rPr>
              <a:t>Chart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latin typeface="Corbel" pitchFamily="34" charset="0"/>
              </a:rPr>
              <a:t> Rotating </a:t>
            </a:r>
            <a:r>
              <a:rPr lang="en-US" sz="2800" dirty="0" smtClean="0">
                <a:latin typeface="Corbel" pitchFamily="34" charset="0"/>
              </a:rPr>
              <a:t>weekly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>
                <a:latin typeface="Corbel" pitchFamily="34" charset="0"/>
              </a:rPr>
              <a:t>Star Student &amp; the Duke Dog</a:t>
            </a:r>
          </a:p>
          <a:p>
            <a:pPr lvl="1"/>
            <a:endParaRPr lang="en-US" sz="2800" dirty="0" smtClean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383742"/>
            <a:ext cx="1600200" cy="1474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791200"/>
            <a:ext cx="1671228" cy="1066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0"/>
            <a:ext cx="4565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+mn-lt"/>
              </a:rPr>
              <a:t>PAWS</a:t>
            </a:r>
            <a:endParaRPr lang="en-US" sz="54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05000"/>
            <a:ext cx="63581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 – Be prepared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Prepare for success and keep materials ready</a:t>
            </a:r>
          </a:p>
          <a:p>
            <a:r>
              <a:rPr lang="en-US" sz="3200" dirty="0" smtClean="0">
                <a:latin typeface="Arial"/>
                <a:cs typeface="Arial"/>
              </a:rPr>
              <a:t>A -   Act Responsibly</a:t>
            </a:r>
          </a:p>
          <a:p>
            <a:r>
              <a:rPr lang="en-US" sz="3200" dirty="0" smtClean="0">
                <a:latin typeface="+mn-lt"/>
              </a:rPr>
              <a:t>       </a:t>
            </a:r>
            <a:r>
              <a:rPr lang="en-US" sz="2000" dirty="0" smtClean="0">
                <a:latin typeface="+mn-lt"/>
              </a:rPr>
              <a:t>   Focus to create quality work with on task actions</a:t>
            </a:r>
          </a:p>
          <a:p>
            <a:r>
              <a:rPr lang="en-US" sz="3200" dirty="0" smtClean="0">
                <a:latin typeface="Arial"/>
                <a:cs typeface="Arial"/>
              </a:rPr>
              <a:t>W – Work as a Team</a:t>
            </a:r>
          </a:p>
          <a:p>
            <a:r>
              <a:rPr lang="en-US" sz="3200" dirty="0" smtClean="0">
                <a:latin typeface="Arial"/>
                <a:cs typeface="Arial"/>
              </a:rPr>
              <a:t>       </a:t>
            </a:r>
            <a:r>
              <a:rPr lang="en-US" sz="2000" dirty="0" smtClean="0">
                <a:latin typeface="Arial"/>
                <a:cs typeface="Arial"/>
              </a:rPr>
              <a:t> Encourage others to do their best</a:t>
            </a:r>
          </a:p>
          <a:p>
            <a:r>
              <a:rPr lang="en-US" sz="3200" dirty="0" smtClean="0">
                <a:latin typeface="Arial"/>
                <a:cs typeface="Arial"/>
              </a:rPr>
              <a:t>S -  Show Respect</a:t>
            </a:r>
          </a:p>
          <a:p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         Use good manners when speaking and listening</a:t>
            </a:r>
          </a:p>
          <a:p>
            <a:endParaRPr lang="en-US" sz="2000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28600"/>
            <a:ext cx="1660393" cy="15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1352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5400000">
            <a:off x="-2696022" y="3305622"/>
            <a:ext cx="6001644" cy="3048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 smtClean="0"/>
              <a:t>BEHAV</a:t>
            </a:r>
          </a:p>
          <a:p>
            <a:r>
              <a:rPr lang="en-US" dirty="0" smtClean="0"/>
              <a:t>IOR</a:t>
            </a:r>
          </a:p>
          <a:p>
            <a:endParaRPr lang="en-US" dirty="0" smtClean="0"/>
          </a:p>
          <a:p>
            <a:r>
              <a:rPr lang="en-US" dirty="0" smtClean="0"/>
              <a:t>EXPECTAT</a:t>
            </a:r>
          </a:p>
          <a:p>
            <a:r>
              <a:rPr lang="en-US" dirty="0" smtClean="0"/>
              <a:t>IONS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562178"/>
              </p:ext>
            </p:extLst>
          </p:nvPr>
        </p:nvGraphicFramePr>
        <p:xfrm>
          <a:off x="609600" y="145157"/>
          <a:ext cx="8382000" cy="6792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4" imgW="7848600" imgH="8229600" progId="Word.Document.12">
                  <p:embed/>
                </p:oleObj>
              </mc:Choice>
              <mc:Fallback>
                <p:oleObj name="Document" r:id="rId4" imgW="7848600" imgH="822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600" y="145157"/>
                        <a:ext cx="8382000" cy="6792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Pathways to Literacy</a:t>
            </a:r>
            <a:endParaRPr lang="en-US" sz="66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533400" y="1225550"/>
            <a:ext cx="36576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Shared Reading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weekly poem or article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skills &amp;  sight word review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fluency &amp; expression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Word Study</a:t>
            </a:r>
            <a:endParaRPr lang="en-US" sz="1600" dirty="0" smtClean="0">
              <a:latin typeface="Corbe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Research based developmental spelling program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spelling patterns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application to new words in all written work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Read Aloud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comprehension strategies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literary elements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fluency &amp; expression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Writer’s Workshop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Corbel" pitchFamily="34" charset="0"/>
              </a:rPr>
              <a:t>kid spelling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“two thumbs up”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mini-lessons everyday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conferences with teacher</a:t>
            </a:r>
          </a:p>
          <a:p>
            <a:pPr lvl="1">
              <a:buFont typeface="Wingdings" pitchFamily="2" charset="2"/>
              <a:buChar char="Ø"/>
            </a:pPr>
            <a:endParaRPr lang="en-US" sz="1600" dirty="0" smtClean="0">
              <a:latin typeface="Corbel" pitchFamily="34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191000" y="1225550"/>
            <a:ext cx="42672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Guided Reading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 small teacher groups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2-3 times per week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Corbel" pitchFamily="34" charset="0"/>
              </a:rPr>
              <a:t>fluency &amp; expression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Corbel" pitchFamily="34" charset="0"/>
              </a:rPr>
              <a:t>comprehension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literary elements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literary response – oral and written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literacy circles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word work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The Super Six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small group activities, including guided reading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cooperative learning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Corbel" pitchFamily="34" charset="0"/>
              </a:rPr>
              <a:t>checked for completion  = ©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>
                <a:latin typeface="Corbel" pitchFamily="34" charset="0"/>
              </a:rPr>
              <a:t> examples: read to self, read to someone, word work , work on writing, listen to reading</a:t>
            </a:r>
          </a:p>
          <a:p>
            <a:pPr lvl="1"/>
            <a:endParaRPr lang="en-US" sz="1600" dirty="0">
              <a:latin typeface="Corbel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sz="1600" dirty="0">
              <a:latin typeface="Corbe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5565775"/>
            <a:ext cx="1371600" cy="1263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Word Study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33400" y="1600200"/>
            <a:ext cx="7924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LCPS Spelling Program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Corbel" pitchFamily="34" charset="0"/>
              </a:rPr>
              <a:t>Individualized spelling </a:t>
            </a:r>
            <a:r>
              <a:rPr lang="en-US" sz="2800" dirty="0" smtClean="0">
                <a:solidFill>
                  <a:srgbClr val="FFFF00"/>
                </a:solidFill>
                <a:latin typeface="Corbel" pitchFamily="34" charset="0"/>
              </a:rPr>
              <a:t>lists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latin typeface="Corbel" pitchFamily="34" charset="0"/>
              </a:rPr>
              <a:t>Focuses on spelling features of words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</a:t>
            </a:r>
            <a:r>
              <a:rPr lang="en-US" sz="2400" dirty="0" smtClean="0">
                <a:latin typeface="Corbel" pitchFamily="34" charset="0"/>
              </a:rPr>
              <a:t>Ex: 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beginning sounds as found in fish, fan, fire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short vowels as found in cat, dog, pin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long vowels with silent e as found in like, cake, vote</a:t>
            </a:r>
            <a:endParaRPr lang="en-US" sz="2400" dirty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Corbel" pitchFamily="34" charset="0"/>
              </a:rPr>
              <a:t>Students should apply learned features to writing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Homework activities every week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Quiz </a:t>
            </a:r>
            <a:r>
              <a:rPr lang="en-US" sz="2800" dirty="0">
                <a:latin typeface="Corbel" pitchFamily="34" charset="0"/>
              </a:rPr>
              <a:t>on Friday</a:t>
            </a:r>
          </a:p>
          <a:p>
            <a:endParaRPr lang="en-US" sz="2800" dirty="0">
              <a:latin typeface="Corbel" pitchFamily="34" charset="0"/>
            </a:endParaRPr>
          </a:p>
          <a:p>
            <a:pPr lvl="1"/>
            <a:endParaRPr lang="en-US" sz="1600" dirty="0">
              <a:latin typeface="Corbe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5257800"/>
            <a:ext cx="1524000" cy="14040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Mathematics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685800" y="1371600"/>
            <a:ext cx="67056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</a:t>
            </a:r>
            <a:r>
              <a:rPr lang="en-US" sz="2800" dirty="0" err="1" smtClean="0">
                <a:latin typeface="Corbel" pitchFamily="34" charset="0"/>
              </a:rPr>
              <a:t>EnVisions</a:t>
            </a:r>
            <a:r>
              <a:rPr lang="en-US" sz="2800" dirty="0" smtClean="0">
                <a:latin typeface="Corbel" pitchFamily="34" charset="0"/>
              </a:rPr>
              <a:t>                           *Guided Math</a:t>
            </a:r>
            <a:endParaRPr lang="en-US" sz="2800" dirty="0">
              <a:latin typeface="Corbe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Corbel" pitchFamily="34" charset="0"/>
              </a:rPr>
              <a:t>  </a:t>
            </a:r>
            <a:r>
              <a:rPr lang="en-US" sz="2000" dirty="0">
                <a:latin typeface="Corbel" pitchFamily="34" charset="0"/>
              </a:rPr>
              <a:t>text book pages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orbel" pitchFamily="34" charset="0"/>
              </a:rPr>
              <a:t> computer </a:t>
            </a:r>
            <a:r>
              <a:rPr lang="en-US" sz="2000" dirty="0" smtClean="0">
                <a:latin typeface="Corbel" pitchFamily="34" charset="0"/>
              </a:rPr>
              <a:t>activities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orbel" pitchFamily="34" charset="0"/>
              </a:rPr>
              <a:t>usually independent</a:t>
            </a:r>
            <a:endParaRPr lang="en-US" sz="2000" dirty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Math Investigations 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Corbel" pitchFamily="34" charset="0"/>
              </a:rPr>
              <a:t> </a:t>
            </a:r>
            <a:r>
              <a:rPr lang="en-US" sz="2000" dirty="0">
                <a:latin typeface="Corbel" pitchFamily="34" charset="0"/>
              </a:rPr>
              <a:t>hands on manipulatives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orbel" pitchFamily="34" charset="0"/>
              </a:rPr>
              <a:t> cooperative learning – small </a:t>
            </a:r>
            <a:r>
              <a:rPr lang="en-US" sz="2000" dirty="0" smtClean="0">
                <a:latin typeface="Corbel" pitchFamily="34" charset="0"/>
              </a:rPr>
              <a:t>groups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atin typeface="Corbel" pitchFamily="34" charset="0"/>
              </a:rPr>
              <a:t> independent assessment</a:t>
            </a:r>
            <a:endParaRPr lang="en-US" sz="2000" dirty="0">
              <a:latin typeface="Corbe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orbel" pitchFamily="34" charset="0"/>
              </a:rPr>
              <a:t> math </a:t>
            </a:r>
            <a:r>
              <a:rPr lang="en-US" sz="2000" dirty="0" smtClean="0">
                <a:latin typeface="Corbel" pitchFamily="34" charset="0"/>
              </a:rPr>
              <a:t>circle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smtClean="0">
                <a:latin typeface="Corbel" pitchFamily="34" charset="0"/>
              </a:rPr>
              <a:t>math centers</a:t>
            </a:r>
            <a:endParaRPr lang="en-US" sz="2000" dirty="0">
              <a:latin typeface="Corbel" pitchFamily="34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latin typeface="Corbel" pitchFamily="34" charset="0"/>
              </a:rPr>
              <a:t> </a:t>
            </a:r>
            <a:r>
              <a:rPr lang="en-US" sz="2000" dirty="0" smtClean="0">
                <a:latin typeface="Corbel" pitchFamily="34" charset="0"/>
              </a:rPr>
              <a:t>exploration</a:t>
            </a:r>
            <a:endParaRPr lang="en-US" sz="2000" dirty="0">
              <a:latin typeface="Corbel" pitchFamily="34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FFFF00"/>
                </a:solidFill>
                <a:latin typeface="Corbel" pitchFamily="34" charset="0"/>
              </a:rPr>
              <a:t> Precision/Math Minute - **School wide initiative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00"/>
                </a:solidFill>
                <a:latin typeface="Corbel" pitchFamily="34" charset="0"/>
              </a:rPr>
              <a:t>Time Math Facts Drills 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00"/>
                </a:solidFill>
                <a:latin typeface="Corbel" pitchFamily="34" charset="0"/>
              </a:rPr>
              <a:t>Completed Daily</a:t>
            </a:r>
          </a:p>
          <a:p>
            <a:pPr lvl="2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FFFF00"/>
                </a:solidFill>
                <a:latin typeface="Corbel" pitchFamily="34" charset="0"/>
              </a:rPr>
              <a:t>PRACTICE! PRACTICE! PRACTICE!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5181600"/>
            <a:ext cx="1676400" cy="154446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Science or Social Studies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990600" y="1676400"/>
            <a:ext cx="4267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Alternating Units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Textbooks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Cooperative </a:t>
            </a:r>
            <a:r>
              <a:rPr lang="en-US" sz="2800" dirty="0" smtClean="0">
                <a:latin typeface="Corbel" pitchFamily="34" charset="0"/>
              </a:rPr>
              <a:t>Groups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T</a:t>
            </a:r>
            <a:r>
              <a:rPr lang="en-US" sz="2800" dirty="0" smtClean="0">
                <a:latin typeface="Corbel" pitchFamily="34" charset="0"/>
              </a:rPr>
              <a:t>echnology </a:t>
            </a:r>
            <a:endParaRPr lang="en-US" sz="2800" dirty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</a:t>
            </a:r>
            <a:r>
              <a:rPr lang="en-US" sz="2800" dirty="0">
                <a:latin typeface="Corbel" pitchFamily="34" charset="0"/>
              </a:rPr>
              <a:t>Videos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latin typeface="Corbel" pitchFamily="34" charset="0"/>
              </a:rPr>
              <a:t> Songs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800600"/>
            <a:ext cx="1905000" cy="17550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3409</TotalTime>
  <Words>1135</Words>
  <Application>Microsoft Office PowerPoint</Application>
  <PresentationFormat>On-screen Show (4:3)</PresentationFormat>
  <Paragraphs>271</Paragraphs>
  <Slides>20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Metro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BMS</dc:creator>
  <cp:lastModifiedBy>LCPS</cp:lastModifiedBy>
  <cp:revision>152</cp:revision>
  <cp:lastPrinted>2013-08-29T17:44:19Z</cp:lastPrinted>
  <dcterms:created xsi:type="dcterms:W3CDTF">2008-09-14T14:14:24Z</dcterms:created>
  <dcterms:modified xsi:type="dcterms:W3CDTF">2014-08-28T18:37:56Z</dcterms:modified>
</cp:coreProperties>
</file>